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264" r:id="rId5"/>
    <p:sldId id="265" r:id="rId6"/>
    <p:sldId id="317" r:id="rId7"/>
    <p:sldId id="309" r:id="rId8"/>
    <p:sldId id="266" r:id="rId9"/>
    <p:sldId id="267" r:id="rId10"/>
    <p:sldId id="310" r:id="rId11"/>
    <p:sldId id="269" r:id="rId12"/>
    <p:sldId id="270" r:id="rId13"/>
    <p:sldId id="271" r:id="rId14"/>
    <p:sldId id="268" r:id="rId15"/>
    <p:sldId id="305" r:id="rId16"/>
    <p:sldId id="272" r:id="rId17"/>
    <p:sldId id="273" r:id="rId18"/>
    <p:sldId id="274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0" r:id="rId32"/>
    <p:sldId id="301" r:id="rId33"/>
    <p:sldId id="302" r:id="rId34"/>
    <p:sldId id="303" r:id="rId35"/>
    <p:sldId id="277" r:id="rId36"/>
    <p:sldId id="313" r:id="rId37"/>
    <p:sldId id="278" r:id="rId38"/>
    <p:sldId id="279" r:id="rId39"/>
    <p:sldId id="314" r:id="rId40"/>
    <p:sldId id="315" r:id="rId41"/>
    <p:sldId id="316" r:id="rId42"/>
    <p:sldId id="306" r:id="rId43"/>
    <p:sldId id="308" r:id="rId44"/>
    <p:sldId id="307" r:id="rId45"/>
    <p:sldId id="286" r:id="rId46"/>
    <p:sldId id="280" r:id="rId47"/>
    <p:sldId id="281" r:id="rId48"/>
    <p:sldId id="282" r:id="rId49"/>
    <p:sldId id="283" r:id="rId50"/>
    <p:sldId id="284" r:id="rId51"/>
    <p:sldId id="285" r:id="rId52"/>
    <p:sldId id="311" r:id="rId53"/>
    <p:sldId id="312" r:id="rId54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53" autoAdjust="0"/>
    <p:restoredTop sz="94631"/>
  </p:normalViewPr>
  <p:slideViewPr>
    <p:cSldViewPr snapToGrid="0">
      <p:cViewPr varScale="1">
        <p:scale>
          <a:sx n="48" d="100"/>
          <a:sy n="48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-5766"/>
    </p:cViewPr>
  </p:sorterViewPr>
  <p:notesViewPr>
    <p:cSldViewPr snapToGrid="0">
      <p:cViewPr varScale="1">
        <p:scale>
          <a:sx n="71" d="100"/>
          <a:sy n="71" d="100"/>
        </p:scale>
        <p:origin x="81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0C755-4AD6-45D3-BD2F-CB50064EA261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2144A-63C9-484A-9F39-EA303E27E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9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879452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34290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231900" indent="-342900" defTabSz="584200">
              <a:spcBef>
                <a:spcPts val="3200"/>
              </a:spcBef>
              <a:buSzPct val="75000"/>
              <a:buFont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6764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120900" indent="-342900" defTabSz="584200">
              <a:spcBef>
                <a:spcPts val="32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/>
          </a:bodyPr>
          <a:lstStyle/>
          <a:p>
            <a:pPr lvl="0">
              <a:defRPr sz="1800"/>
            </a:pPr>
            <a:r>
              <a:rPr sz="4400"/>
              <a:t>Body Level One</a:t>
            </a:r>
          </a:p>
          <a:p>
            <a:pPr lvl="1">
              <a:defRPr sz="1800"/>
            </a:pPr>
            <a:r>
              <a:rPr sz="4400"/>
              <a:t>Body Level Two</a:t>
            </a:r>
          </a:p>
          <a:p>
            <a:pPr lvl="2">
              <a:defRPr sz="1800"/>
            </a:pPr>
            <a:r>
              <a:rPr sz="4400"/>
              <a:t>Body Level Three</a:t>
            </a:r>
          </a:p>
          <a:p>
            <a:pPr lvl="3">
              <a:defRPr sz="1800"/>
            </a:pPr>
            <a:r>
              <a:rPr sz="4400"/>
              <a:t>Body Level Four</a:t>
            </a:r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9320106" y="9114112"/>
            <a:ext cx="3034455" cy="3713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4572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algn="ctr" defTabSz="457200">
        <a:defRPr sz="6200">
          <a:latin typeface="Calibri"/>
          <a:ea typeface="Calibri"/>
          <a:cs typeface="Calibri"/>
          <a:sym typeface="Calibri"/>
        </a:defRPr>
      </a:lvl1pPr>
      <a:lvl2pPr algn="ctr" defTabSz="457200">
        <a:defRPr sz="6200">
          <a:latin typeface="Calibri"/>
          <a:ea typeface="Calibri"/>
          <a:cs typeface="Calibri"/>
          <a:sym typeface="Calibri"/>
        </a:defRPr>
      </a:lvl2pPr>
      <a:lvl3pPr algn="ctr" defTabSz="457200">
        <a:defRPr sz="6200">
          <a:latin typeface="Calibri"/>
          <a:ea typeface="Calibri"/>
          <a:cs typeface="Calibri"/>
          <a:sym typeface="Calibri"/>
        </a:defRPr>
      </a:lvl3pPr>
      <a:lvl4pPr algn="ctr" defTabSz="457200">
        <a:defRPr sz="6200">
          <a:latin typeface="Calibri"/>
          <a:ea typeface="Calibri"/>
          <a:cs typeface="Calibri"/>
          <a:sym typeface="Calibri"/>
        </a:defRPr>
      </a:lvl4pPr>
      <a:lvl5pPr algn="ctr" defTabSz="457200">
        <a:defRPr sz="6200">
          <a:latin typeface="Calibri"/>
          <a:ea typeface="Calibri"/>
          <a:cs typeface="Calibri"/>
          <a:sym typeface="Calibri"/>
        </a:defRPr>
      </a:lvl5pPr>
      <a:lvl6pPr algn="ctr" defTabSz="457200">
        <a:defRPr sz="6200">
          <a:latin typeface="Calibri"/>
          <a:ea typeface="Calibri"/>
          <a:cs typeface="Calibri"/>
          <a:sym typeface="Calibri"/>
        </a:defRPr>
      </a:lvl6pPr>
      <a:lvl7pPr algn="ctr" defTabSz="457200">
        <a:defRPr sz="6200">
          <a:latin typeface="Calibri"/>
          <a:ea typeface="Calibri"/>
          <a:cs typeface="Calibri"/>
          <a:sym typeface="Calibri"/>
        </a:defRPr>
      </a:lvl7pPr>
      <a:lvl8pPr algn="ctr" defTabSz="457200">
        <a:defRPr sz="6200">
          <a:latin typeface="Calibri"/>
          <a:ea typeface="Calibri"/>
          <a:cs typeface="Calibri"/>
          <a:sym typeface="Calibri"/>
        </a:defRPr>
      </a:lvl8pPr>
      <a:lvl9pPr algn="ctr" defTabSz="457200">
        <a:defRPr sz="6200">
          <a:latin typeface="Calibri"/>
          <a:ea typeface="Calibri"/>
          <a:cs typeface="Calibri"/>
          <a:sym typeface="Calibri"/>
        </a:defRPr>
      </a:lvl9pPr>
    </p:titleStyle>
    <p:bodyStyle>
      <a:lvl1pPr marL="471487" indent="-471487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1pPr>
      <a:lvl2pPr marL="906235" indent="-449035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2pPr>
      <a:lvl3pPr marL="1333500" indent="-41910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3pPr>
      <a:lvl4pPr marL="1874520" indent="-502920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4pPr>
      <a:lvl5pPr marL="2331720" indent="-502920" defTabSz="457200">
        <a:spcBef>
          <a:spcPts val="700"/>
        </a:spcBef>
        <a:buSzPct val="100000"/>
        <a:buFont typeface="Arial"/>
        <a:buChar char="»"/>
        <a:defRPr sz="4400">
          <a:latin typeface="Calibri"/>
          <a:ea typeface="Calibri"/>
          <a:cs typeface="Calibri"/>
          <a:sym typeface="Calibri"/>
        </a:defRPr>
      </a:lvl5pPr>
      <a:lvl6pPr marL="27889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6pPr>
      <a:lvl7pPr marL="32461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7pPr>
      <a:lvl8pPr marL="37033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8pPr>
      <a:lvl9pPr marL="41605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gif"/><Relationship Id="rId13" Type="http://schemas.openxmlformats.org/officeDocument/2006/relationships/image" Target="../media/image15.jpe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jpeg"/><Relationship Id="rId18" Type="http://schemas.openxmlformats.org/officeDocument/2006/relationships/image" Target="../media/image20.jpe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0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Relationship Id="rId3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png"/><Relationship Id="rId3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google.com/url?sa=i&amp;source=images&amp;cd=&amp;cad=rja&amp;uact=8&amp;docid=RwRc6Xt9mh37jM&amp;tbnid=S0-vKsmVXy5z3M&amp;ved=0CAgQjRw&amp;url=http://emcplus.emc.com/emc-vmax/&amp;ei=_8Q0VILJOsWGyASqxILACg&amp;psig=AFQjCNEUIhjOZ8v2sFRXHxI6f9u4XtUBpg&amp;ust=1412830848040528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4.png"/><Relationship Id="rId1" Type="http://schemas.openxmlformats.org/officeDocument/2006/relationships/video" Target="NULL" TargetMode="External"/><Relationship Id="rId2" Type="http://schemas.microsoft.com/office/2007/relationships/media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Rocket Launch 1 - Space Shuttle Launch - NASA - Best Shot Footage - Stock Footage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56"/>
                </p14:media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348" y="30662"/>
            <a:ext cx="12923036" cy="9692276"/>
          </a:xfrm>
          <a:prstGeom prst="rect">
            <a:avLst/>
          </a:prstGeom>
        </p:spPr>
      </p:pic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 smtClean="0">
                <a:solidFill>
                  <a:srgbClr val="FFFFFF"/>
                </a:solidFill>
              </a:rPr>
              <a:t>Docker @ EMC</a:t>
            </a:r>
            <a:endParaRPr sz="8000" dirty="0">
              <a:solidFill>
                <a:srgbClr val="FFFFFF"/>
              </a:solidFill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1270000" y="5343978"/>
            <a:ext cx="10464800" cy="8106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chemeClr val="tx1"/>
                </a:solidFill>
              </a:rPr>
              <a:t>Exploding rockets, </a:t>
            </a:r>
            <a:r>
              <a:rPr lang="en-US" sz="4000" dirty="0" err="1" smtClean="0">
                <a:solidFill>
                  <a:schemeClr val="tx1"/>
                </a:solidFill>
              </a:rPr>
              <a:t>DevOps</a:t>
            </a:r>
            <a:r>
              <a:rPr lang="en-US" sz="4000" dirty="0" smtClean="0">
                <a:solidFill>
                  <a:schemeClr val="tx1"/>
                </a:solidFill>
              </a:rPr>
              <a:t>, and Containers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45761" y="6558293"/>
            <a:ext cx="951327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Rich Barlow – Advisory SE, Partner Principal, 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vSpecialist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75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47" y="3507198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5 years later . . 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87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upload.wikimedia.org/wikipedia/commons/1/13/Apollo_17_The_Last_Moon_Shot_Edi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54"/>
            <a:ext cx="13004800" cy="972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9898" y="2336246"/>
            <a:ext cx="11703148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7.5 Million pounds of thrust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363ft tall – 33ft in diameter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2 million liters of fuel just in first stage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3 million separate parts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Could lift 260,000 pounds to LEO or 100,000 to TLI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5.6 million pounds with fuel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Accelerated payload to 24,500mph for TLI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Most complex machine ever 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until Space Shuttle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smtClean="0">
                <a:solidFill>
                  <a:schemeClr val="tx1"/>
                </a:solidFill>
              </a:rPr>
              <a:t>8.72 Billion adjusted dollars per vehicle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 smtClean="0">
              <a:solidFill>
                <a:schemeClr val="tx1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575806"/>
            <a:ext cx="1008888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 mighty Saturn V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3240" y="7922360"/>
            <a:ext cx="959358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Success Rate:</a:t>
            </a:r>
            <a:r>
              <a:rPr kumimoji="0" lang="en-US" sz="8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100%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063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19" y="3575192"/>
            <a:ext cx="11704322" cy="21448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Neil Armstrong said "even </a:t>
            </a:r>
            <a:r>
              <a:rPr lang="en-US" dirty="0">
                <a:solidFill>
                  <a:schemeClr val="tx1"/>
                </a:solidFill>
              </a:rPr>
              <a:t>at 99.999% perfect (the legendary </a:t>
            </a:r>
            <a:r>
              <a:rPr lang="en-US" dirty="0" smtClean="0">
                <a:solidFill>
                  <a:schemeClr val="tx1"/>
                </a:solidFill>
              </a:rPr>
              <a:t>five </a:t>
            </a:r>
            <a:r>
              <a:rPr lang="en-US" dirty="0">
                <a:solidFill>
                  <a:schemeClr val="tx1"/>
                </a:solidFill>
              </a:rPr>
              <a:t>9's strived for in quality control) there would have been thousands of failures. But there were not. There were not even hundreds of failures, there were a few tens of failures on each flight. That meant the vehicles were essentially perfectly assembled."</a:t>
            </a:r>
          </a:p>
        </p:txBody>
      </p:sp>
    </p:spTree>
    <p:extLst>
      <p:ext uri="{BB962C8B-B14F-4D97-AF65-F5344CB8AC3E}">
        <p14:creationId xmlns:p14="http://schemas.microsoft.com/office/powerpoint/2010/main" val="3377998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59" y="3300872"/>
            <a:ext cx="11704322" cy="2626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What happened between 1963 and 1968 to make such an incredible impact?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484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41157" y="6598265"/>
            <a:ext cx="7473476" cy="923330"/>
          </a:xfrm>
          <a:prstGeom prst="rect">
            <a:avLst/>
          </a:prstGeom>
          <a:noFill/>
          <a:effectLst>
            <a:softEdge rad="6350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DEVELOPMENT</a:t>
            </a:r>
          </a:p>
        </p:txBody>
      </p:sp>
      <p:pic>
        <p:nvPicPr>
          <p:cNvPr id="2054" name="Picture 6" descr="http://blogs.wgbh.org/media/cms_page_media/2014/3/26/Profess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59" y="5326630"/>
            <a:ext cx="5245735" cy="3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paceflight.nasa.gov/gallery/images/apollo/apollo10/hires/s69-340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59" y="629320"/>
            <a:ext cx="5245735" cy="347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478317" y="1966224"/>
            <a:ext cx="7473476" cy="923330"/>
          </a:xfrm>
          <a:prstGeom prst="rect">
            <a:avLst/>
          </a:prstGeom>
          <a:noFill/>
          <a:effectLst>
            <a:softEdge rad="6350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92719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tis.grc.nasa.gov/images/nasa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90" y="361631"/>
            <a:ext cx="31813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-472440" y="1647506"/>
            <a:ext cx="11887200" cy="4176076"/>
            <a:chOff x="-320040" y="1103948"/>
            <a:chExt cx="11887200" cy="4176076"/>
          </a:xfrm>
        </p:grpSpPr>
        <p:sp>
          <p:nvSpPr>
            <p:cNvPr id="6" name="TextBox 5"/>
            <p:cNvSpPr txBox="1"/>
            <p:nvPr/>
          </p:nvSpPr>
          <p:spPr>
            <a:xfrm>
              <a:off x="762000" y="3281997"/>
              <a:ext cx="1080516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Use “off the shelf” technology as often as possible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320040" y="1103948"/>
              <a:ext cx="10759440" cy="4176076"/>
              <a:chOff x="-320040" y="1103948"/>
              <a:chExt cx="10759440" cy="4176076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579120" y="1820545"/>
                <a:ext cx="986028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Each subassembly was designed to a spec</a:t>
                </a:r>
                <a:r>
                  <a:rPr kumimoji="0" lang="en-US" sz="3600" b="0" i="0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762000" y="2597150"/>
                <a:ext cx="949452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Rigorous</a:t>
                </a:r>
                <a:r>
                  <a:rPr kumimoji="0" lang="en-US" sz="3600" b="0" i="0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testing of </a:t>
                </a:r>
                <a:r>
                  <a:rPr kumimoji="0" lang="en-US" sz="3600" b="0" i="1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all </a:t>
                </a:r>
                <a:r>
                  <a:rPr kumimoji="0" lang="en-US" sz="3600" b="0" u="none" strike="noStrike" cap="none" spc="0" normalizeH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components together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59080" y="1103948"/>
                <a:ext cx="704088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No more monolithic builds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-320040" y="3938587"/>
                <a:ext cx="960120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Simulation, simulation, simulation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52400" y="4623434"/>
                <a:ext cx="762000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Open (for 1960’s) standards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1291590" y="6467415"/>
            <a:ext cx="1050798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Development and Operations merged into </a:t>
            </a:r>
            <a:r>
              <a:rPr kumimoji="0" lang="en-US" sz="4800" b="0" i="1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Mission Control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" y="8585457"/>
            <a:ext cx="12237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Many modern </a:t>
            </a:r>
            <a:r>
              <a:rPr lang="en-US" dirty="0" err="1" smtClean="0"/>
              <a:t>DevOps</a:t>
            </a:r>
            <a:r>
              <a:rPr lang="en-US" dirty="0" smtClean="0"/>
              <a:t> ideas were pioneered by NASA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5502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DevOps</a:t>
            </a:r>
            <a:r>
              <a:rPr lang="en-US" dirty="0" smtClean="0">
                <a:solidFill>
                  <a:schemeClr val="tx1"/>
                </a:solidFill>
              </a:rPr>
              <a:t> is </a:t>
            </a:r>
            <a:r>
              <a:rPr lang="en-US" i="1" dirty="0" smtClean="0">
                <a:solidFill>
                  <a:schemeClr val="tx1"/>
                </a:solidFill>
              </a:rPr>
              <a:t>hard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97" y="2478405"/>
            <a:ext cx="67913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11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4999" y="228600"/>
            <a:ext cx="11704322" cy="12954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Typical development cycle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4300" y="2352588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 gets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code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34324" y="3844521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Something breaks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0807" y="6040466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Success!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0807" y="3782233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 builds on “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dev”server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4300" y="8007292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Code hand off to Ops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534324" y="6032730"/>
            <a:ext cx="76657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Ops deploys code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50740" y="1318815"/>
            <a:ext cx="367284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From an Ops guys point of</a:t>
            </a:r>
            <a:r>
              <a:rPr kumimoji="0" lang="en-US" sz="2000" b="0" i="1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view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 rot="2391259">
            <a:off x="8028505" y="3127724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8906943" y="5030293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ight Arrow 13"/>
          <p:cNvSpPr/>
          <p:nvPr/>
        </p:nvSpPr>
        <p:spPr>
          <a:xfrm rot="8023058">
            <a:off x="8308407" y="7071646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ight Arrow 14"/>
          <p:cNvSpPr/>
          <p:nvPr/>
        </p:nvSpPr>
        <p:spPr>
          <a:xfrm rot="13910466">
            <a:off x="3275513" y="7097706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2721812" y="4990259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ight Arrow 16"/>
          <p:cNvSpPr/>
          <p:nvPr/>
        </p:nvSpPr>
        <p:spPr>
          <a:xfrm rot="19409258">
            <a:off x="3626614" y="3002352"/>
            <a:ext cx="1153448" cy="55332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99478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Where does Docker fit?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8567" y="1839635"/>
            <a:ext cx="11165994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 is an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open-source engine to easily create lightweight, portable, self-sufficient containers from an application. The same container that a developer builds and tests on a laptop can run at scale, in production, on VMs,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OpenStack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Vmware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public clouds, and more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8567" y="6652624"/>
            <a:ext cx="11018673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Let</a:t>
            </a:r>
            <a:r>
              <a:rPr lang="en-US" sz="6600" dirty="0" smtClean="0">
                <a:solidFill>
                  <a:schemeClr val="accent1"/>
                </a:solidFill>
              </a:rPr>
              <a:t>’s look at Docker!</a:t>
            </a:r>
            <a:endParaRPr kumimoji="0" lang="en-US" sz="66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0209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73686"/>
            <a:ext cx="13004800" cy="69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3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What is Docker?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952500" y="2301240"/>
            <a:ext cx="11099800" cy="6286500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Docker is an open platform for developers and </a:t>
            </a:r>
            <a:r>
              <a:rPr sz="3800" dirty="0" err="1">
                <a:solidFill>
                  <a:srgbClr val="FFFFFF"/>
                </a:solidFill>
              </a:rPr>
              <a:t>sysadmins</a:t>
            </a:r>
            <a:r>
              <a:rPr sz="3800" dirty="0">
                <a:solidFill>
                  <a:srgbClr val="FFFFFF"/>
                </a:solidFill>
              </a:rPr>
              <a:t> to build, ship, and run distributed applications that was launched in March of 2013.</a:t>
            </a:r>
          </a:p>
        </p:txBody>
      </p:sp>
      <p:sp>
        <p:nvSpPr>
          <p:cNvPr id="51" name="Shape 51"/>
          <p:cNvSpPr/>
          <p:nvPr/>
        </p:nvSpPr>
        <p:spPr>
          <a:xfrm>
            <a:off x="6451091" y="7336156"/>
            <a:ext cx="1026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41520"/>
            <a:ext cx="8453120" cy="47548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 animBg="1" advAuto="0"/>
      <p:bldP spid="51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" y="1119116"/>
            <a:ext cx="13008572" cy="72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2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" y="1105469"/>
            <a:ext cx="13006643" cy="75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6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7" y="1129280"/>
            <a:ext cx="13016547" cy="72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" y="1109442"/>
            <a:ext cx="12995956" cy="7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7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30" y="1254850"/>
            <a:ext cx="13011630" cy="72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8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88" y="1271283"/>
            <a:ext cx="13016688" cy="72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85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" y="1228299"/>
            <a:ext cx="12995842" cy="73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5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71" y="1269242"/>
            <a:ext cx="13018136" cy="72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85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6" y="1214652"/>
            <a:ext cx="13008414" cy="73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97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2" y="1146412"/>
            <a:ext cx="13002597" cy="74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6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In just 20 months . . </a:t>
            </a:r>
            <a:endParaRPr dirty="0"/>
          </a:p>
        </p:txBody>
      </p:sp>
      <p:sp>
        <p:nvSpPr>
          <p:cNvPr id="54" name="Shape 54"/>
          <p:cNvSpPr/>
          <p:nvPr/>
        </p:nvSpPr>
        <p:spPr>
          <a:xfrm>
            <a:off x="251704" y="3249285"/>
            <a:ext cx="4298995" cy="118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lang="en-US" sz="5800" dirty="0" smtClean="0">
                <a:ln w="1116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9</a:t>
            </a:r>
            <a:r>
              <a:rPr sz="5800" dirty="0" smtClean="0">
                <a:ln w="1116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K</a:t>
            </a:r>
            <a:r>
              <a:rPr sz="5800" dirty="0">
                <a:ln w="1116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5800" dirty="0">
                <a:ln w="3683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pull requests</a:t>
            </a:r>
          </a:p>
        </p:txBody>
      </p:sp>
      <p:sp>
        <p:nvSpPr>
          <p:cNvPr id="55" name="Shape 55"/>
          <p:cNvSpPr/>
          <p:nvPr/>
        </p:nvSpPr>
        <p:spPr>
          <a:xfrm>
            <a:off x="845477" y="4961749"/>
            <a:ext cx="2760211" cy="1180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12K+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2800" b="1">
                <a:ln w="1778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stars</a:t>
            </a:r>
          </a:p>
        </p:txBody>
      </p:sp>
      <p:sp>
        <p:nvSpPr>
          <p:cNvPr id="56" name="Shape 56"/>
          <p:cNvSpPr/>
          <p:nvPr/>
        </p:nvSpPr>
        <p:spPr>
          <a:xfrm>
            <a:off x="708269" y="6751985"/>
            <a:ext cx="3034625" cy="1180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6.7K+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2800" b="1">
                <a:ln w="1778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projects</a:t>
            </a:r>
          </a:p>
        </p:txBody>
      </p:sp>
      <p:sp>
        <p:nvSpPr>
          <p:cNvPr id="57" name="Shape 57"/>
          <p:cNvSpPr/>
          <p:nvPr/>
        </p:nvSpPr>
        <p:spPr>
          <a:xfrm>
            <a:off x="730521" y="8447962"/>
            <a:ext cx="2990125" cy="1180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8.5K+</a:t>
            </a:r>
            <a:br>
              <a:rPr sz="9200" b="1">
                <a:ln w="17703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sz="2800" b="1">
                <a:ln w="17780">
                  <a:solidFill/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commits</a:t>
            </a:r>
          </a:p>
        </p:txBody>
      </p:sp>
      <p:sp>
        <p:nvSpPr>
          <p:cNvPr id="58" name="Shape 58"/>
          <p:cNvSpPr/>
          <p:nvPr/>
        </p:nvSpPr>
        <p:spPr>
          <a:xfrm>
            <a:off x="5095240" y="3178219"/>
            <a:ext cx="3589291" cy="171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800" b="1" dirty="0">
                <a:ln w="15345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2.75M+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800" b="1" dirty="0">
                <a:ln w="25111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downloads</a:t>
            </a:r>
          </a:p>
        </p:txBody>
      </p:sp>
      <p:sp>
        <p:nvSpPr>
          <p:cNvPr id="59" name="Shape 59"/>
          <p:cNvSpPr/>
          <p:nvPr/>
        </p:nvSpPr>
        <p:spPr>
          <a:xfrm>
            <a:off x="4721887" y="7883835"/>
            <a:ext cx="3838396" cy="172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lang="en-US" sz="10200" b="1" dirty="0" smtClean="0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30</a:t>
            </a:r>
            <a:r>
              <a:rPr sz="10200" b="1" dirty="0" smtClean="0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K</a:t>
            </a:r>
            <a:r>
              <a:rPr sz="10200" b="1" dirty="0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6200" b="1" dirty="0" err="1">
                <a:ln w="26843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dockerized</a:t>
            </a:r>
            <a:endParaRPr sz="6200" b="1" dirty="0">
              <a:ln w="26843">
                <a:solidFill>
                  <a:srgbClr val="8064A2"/>
                </a:solidFill>
              </a:ln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4445047" y="5659391"/>
            <a:ext cx="4329368" cy="172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13600" b="1">
                <a:ln w="26987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460+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6200" b="1">
                <a:ln w="26843">
                  <a:solidFill>
                    <a:srgbClr val="8064A2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contributors</a:t>
            </a:r>
          </a:p>
        </p:txBody>
      </p:sp>
      <p:sp>
        <p:nvSpPr>
          <p:cNvPr id="61" name="Shape 61"/>
          <p:cNvSpPr/>
          <p:nvPr/>
        </p:nvSpPr>
        <p:spPr>
          <a:xfrm>
            <a:off x="9241338" y="2986969"/>
            <a:ext cx="2941633" cy="1710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26554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250+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600" b="1">
                <a:ln w="26670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meetups</a:t>
            </a:r>
          </a:p>
        </p:txBody>
      </p:sp>
      <p:sp>
        <p:nvSpPr>
          <p:cNvPr id="62" name="Shape 62"/>
          <p:cNvSpPr/>
          <p:nvPr/>
        </p:nvSpPr>
        <p:spPr>
          <a:xfrm>
            <a:off x="9517029" y="8392580"/>
            <a:ext cx="2390249" cy="121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26554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30+</a:t>
            </a:r>
          </a:p>
          <a:p>
            <a:pPr lvl="0" defTabSz="457200">
              <a:lnSpc>
                <a:spcPts val="3600"/>
              </a:lnSpc>
              <a:defRPr sz="1800">
                <a:solidFill>
                  <a:srgbClr val="000000"/>
                </a:solidFill>
              </a:defRPr>
            </a:pPr>
            <a:r>
              <a:rPr sz="4200" b="1">
                <a:ln w="26670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countries</a:t>
            </a:r>
          </a:p>
        </p:txBody>
      </p:sp>
      <p:sp>
        <p:nvSpPr>
          <p:cNvPr id="63" name="Shape 63"/>
          <p:cNvSpPr/>
          <p:nvPr/>
        </p:nvSpPr>
        <p:spPr>
          <a:xfrm>
            <a:off x="9531726" y="5548298"/>
            <a:ext cx="2360856" cy="1710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30047" tIns="130047" rIns="130047" bIns="130047" anchor="ctr">
            <a:spAutoFit/>
          </a:bodyPr>
          <a:lstStyle/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9200" b="1">
                <a:ln w="26554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90+</a:t>
            </a:r>
          </a:p>
          <a:p>
            <a:pPr lvl="0" defTabSz="457200">
              <a:lnSpc>
                <a:spcPts val="5600"/>
              </a:lnSpc>
              <a:defRPr sz="1800">
                <a:solidFill>
                  <a:srgbClr val="000000"/>
                </a:solidFill>
              </a:defRPr>
            </a:pPr>
            <a:r>
              <a:rPr sz="5600" b="1">
                <a:ln w="26670">
                  <a:solidFill>
                    <a:srgbClr val="F79646"/>
                  </a:solidFill>
                </a:ln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cities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1" y="1229252"/>
            <a:ext cx="13014611" cy="73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9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" y="1296538"/>
            <a:ext cx="12988118" cy="71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93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0" y="1119116"/>
            <a:ext cx="13010650" cy="75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14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84" y="1337481"/>
            <a:ext cx="13027600" cy="70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8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54" y="1146412"/>
            <a:ext cx="13020371" cy="74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537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77" y="716280"/>
            <a:ext cx="1178450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4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069" y="3454444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Behind the curtains . . 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280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39" y="130952"/>
            <a:ext cx="11704322" cy="157753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Docker containers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6" y="5436753"/>
            <a:ext cx="12743447" cy="2297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239" y="1848604"/>
            <a:ext cx="1170432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Linux </a:t>
            </a: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Cgroups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– control groups allocate resources 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Kernel Namespaces – process isolation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Docker Image – a disk image that contains a series of layers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113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070" y="0"/>
            <a:ext cx="11704322" cy="1794101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Dockerfiles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8776" y="3016174"/>
            <a:ext cx="4525886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series of instructions on how to build a container.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It uses a base </a:t>
            </a:r>
            <a:r>
              <a:rPr lang="en-US" dirty="0" smtClean="0">
                <a:solidFill>
                  <a:schemeClr val="tx1"/>
                </a:solidFill>
              </a:rPr>
              <a:t>image and then runs the </a:t>
            </a:r>
            <a:r>
              <a:rPr lang="en-US" dirty="0" err="1" smtClean="0">
                <a:solidFill>
                  <a:schemeClr val="tx1"/>
                </a:solidFill>
              </a:rPr>
              <a:t>Dockerfile</a:t>
            </a:r>
            <a:r>
              <a:rPr lang="en-US" dirty="0" smtClean="0">
                <a:solidFill>
                  <a:schemeClr val="tx1"/>
                </a:solidFill>
              </a:rPr>
              <a:t> commands on it.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097" y="2004647"/>
            <a:ext cx="6309295" cy="57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482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46" y="3173090"/>
            <a:ext cx="11704322" cy="21448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If we run the same </a:t>
            </a:r>
            <a:r>
              <a:rPr lang="en-US" dirty="0" err="1" smtClean="0">
                <a:solidFill>
                  <a:schemeClr val="accent1"/>
                </a:solidFill>
              </a:rPr>
              <a:t>Dockerfile</a:t>
            </a:r>
            <a:r>
              <a:rPr lang="en-US" dirty="0" smtClean="0">
                <a:solidFill>
                  <a:schemeClr val="accent1"/>
                </a:solidFill>
              </a:rPr>
              <a:t> we are running the same container with the same app!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9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81001" y="1661160"/>
            <a:ext cx="12100560" cy="6217920"/>
          </a:xfrm>
          <a:prstGeom prst="round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650239" y="10033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 lvl="0">
              <a:defRPr sz="1800"/>
            </a:pPr>
            <a:r>
              <a:rPr lang="en-US" sz="3800" dirty="0" smtClean="0">
                <a:solidFill>
                  <a:schemeClr val="tx1"/>
                </a:solidFill>
              </a:rPr>
              <a:t>A small subset of users . . .</a:t>
            </a:r>
            <a:endParaRPr sz="3800" dirty="0">
              <a:solidFill>
                <a:schemeClr val="tx1"/>
              </a:solidFill>
            </a:endParaRPr>
          </a:p>
        </p:txBody>
      </p:sp>
      <p:pic>
        <p:nvPicPr>
          <p:cNvPr id="124" name="image15.png" descr="C:\Users\ju\Desktop\stackato-by-activestate_1000px_png_180x140_q85.PNG"/>
          <p:cNvPicPr/>
          <p:nvPr/>
        </p:nvPicPr>
        <p:blipFill>
          <a:blip r:embed="rId2">
            <a:extLst/>
          </a:blip>
          <a:srcRect t="16291" b="31568"/>
          <a:stretch>
            <a:fillRect/>
          </a:stretch>
        </p:blipFill>
        <p:spPr>
          <a:xfrm>
            <a:off x="9973495" y="6413801"/>
            <a:ext cx="1862327" cy="728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16.jpg" descr="C:\Users\ju\Desktop\Rackspace_Cloud_Company_Logo_clr_600x21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9047" y="2151790"/>
            <a:ext cx="2270281" cy="824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17.jpg" descr="C:\Users\ju\Desktop\ebay-logo-01.jpg"/>
          <p:cNvPicPr/>
          <p:nvPr/>
        </p:nvPicPr>
        <p:blipFill>
          <a:blip r:embed="rId4">
            <a:extLst/>
          </a:blip>
          <a:srcRect t="24007" b="25538"/>
          <a:stretch>
            <a:fillRect/>
          </a:stretch>
        </p:blipFill>
        <p:spPr>
          <a:xfrm>
            <a:off x="4141673" y="3659231"/>
            <a:ext cx="1893756" cy="70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18.jpg" descr="C:\Users\ju\Desktop\RelateIQ-Logo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05548" y="6425918"/>
            <a:ext cx="2179153" cy="704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19.jpg" descr="C:\Users\ju\Desktop\spotify-logo-primary-horizontal-light-background-rgb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43508" y="3642837"/>
            <a:ext cx="1903235" cy="739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20.png" descr="C:\Users\ju\Desktop\mailgun_5F00_logo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114498" y="6545338"/>
            <a:ext cx="1885168" cy="494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21.jpg" descr="C:\Users\julien\Desktop\GCP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219438" y="2121292"/>
            <a:ext cx="1370440" cy="885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22.png" descr="C:\Users\julien\Desktop\logoAtlassianPNG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15496" y="5146915"/>
            <a:ext cx="1778327" cy="550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23.jpg" descr="http://upload.wikimedia.org/wikipedia/commons/3/3e/Gilt_Logo.jpg"/>
          <p:cNvPicPr/>
          <p:nvPr/>
        </p:nvPicPr>
        <p:blipFill>
          <a:blip r:embed="rId10">
            <a:extLst/>
          </a:blip>
          <a:srcRect t="31015" b="29801"/>
          <a:stretch>
            <a:fillRect/>
          </a:stretch>
        </p:blipFill>
        <p:spPr>
          <a:xfrm>
            <a:off x="4244559" y="5211296"/>
            <a:ext cx="1687983" cy="422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24.png" descr="http://www.beseen-marketing.co.uk/wp-content/uploads/2014/02/newrelic_logo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29281" y="3744620"/>
            <a:ext cx="2150754" cy="536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25.gif" descr="http://www.thenationaltriallawyers.org/wp-content/uploads/2014/02/ibm_logo.g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99180" y="2241621"/>
            <a:ext cx="1378740" cy="645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26.jpg" descr="https://www.overseasvotefoundation.org/files/RedHat_rgbjpg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186754" y="2304871"/>
            <a:ext cx="1616741" cy="518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27.png" descr="http://collegespring.org/cswp/cs-content/uploads/groupon-logo-1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419013" y="3702044"/>
            <a:ext cx="1410349" cy="62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28.png" descr="http://www.auto.com/assets/logo/auto-logo-200x100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72853" y="5096702"/>
            <a:ext cx="1302668" cy="65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29.png" descr="C:\Users\julien\Desktop\logo-beta-a3a0a36b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09396" y="6551389"/>
            <a:ext cx="1429582" cy="453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30.jpg" descr="C:\Users\ju\Desktop\images.jp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3114498" y="4118590"/>
            <a:ext cx="1735483" cy="84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24.png" descr="http://www.beseen-marketing.co.uk/wp-content/uploads/2014/02/newrelic_logo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901438" y="6481937"/>
            <a:ext cx="2374226" cy="591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31.jpg" descr="http://www.pointit.com/wp-content/uploads/2014/03/Yelp-Logo.jp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094576" y="4903748"/>
            <a:ext cx="1852166" cy="101869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-1" y="8292939"/>
            <a:ext cx="5058840" cy="48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*A small subset of the 100s who are using and/or writing about us</a:t>
            </a: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Thanks to those above for talking about their experiences at DockerCon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25499" y="2071062"/>
            <a:ext cx="2505782" cy="8793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39" y="-308664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Docker vs VMs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81" y="1617784"/>
            <a:ext cx="1104403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5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146" y="3313767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Docker Weaknesses?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34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6300" y="1281787"/>
            <a:ext cx="107899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trike="sngStrike" dirty="0" smtClean="0"/>
              <a:t>Lin</a:t>
            </a:r>
            <a:r>
              <a:rPr kumimoji="0" lang="en-US" sz="3600" b="0" i="0" u="none" strike="sng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ux </a:t>
            </a:r>
            <a:r>
              <a:rPr kumimoji="0" lang="en-US" sz="3600" b="0" i="0" u="none" strike="sng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only </a:t>
            </a:r>
            <a:r>
              <a:rPr kumimoji="0" lang="en-US" sz="3600" b="0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. . . Redmond finally caught on.  Tux still rules though </a:t>
            </a:r>
            <a:r>
              <a:rPr kumimoji="0" lang="en-US" sz="3600" b="0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Wingdings"/>
              </a:rPr>
              <a:t></a:t>
            </a:r>
            <a:r>
              <a:rPr kumimoji="0" lang="en-US" sz="3600" b="0" i="0" u="none" strike="sng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endParaRPr kumimoji="0" lang="en-US" sz="3600" b="0" i="0" u="none" strike="sng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40" y="2420739"/>
            <a:ext cx="7051040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37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9620" y="1639167"/>
            <a:ext cx="1078992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Security and network complexity</a:t>
            </a:r>
            <a:endParaRPr kumimoji="0" lang="en-US" sz="36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5386" y="2744460"/>
            <a:ext cx="98044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VMs are still easier to secure and to network in a way that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lets the security folks sleep at night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5386" y="4318777"/>
            <a:ext cx="9580294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 user with root access to a container can possibly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have root access to the underlying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OS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filesystem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if shared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5386" y="6306363"/>
            <a:ext cx="953574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Unlike a VM, kernel vulnerability for arbitrary code execution can put the entire Docker host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at risk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689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6780" y="1723747"/>
            <a:ext cx="107899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Interprocess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communication between containers on different servers can be complex </a:t>
            </a: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515" y="3605290"/>
            <a:ext cx="5346013" cy="199644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08954" y="5815865"/>
            <a:ext cx="697017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Ambassadors</a:t>
            </a:r>
            <a:endParaRPr lang="en-US" sz="80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9171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55320" y="187483"/>
            <a:ext cx="94335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Docker</a:t>
            </a:r>
            <a:r>
              <a:rPr kumimoji="0" lang="en-US" sz="60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weaknesses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6780" y="1723747"/>
            <a:ext cx="107899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Distributed system management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difficult across many hosts</a:t>
            </a:r>
          </a:p>
          <a:p>
            <a:pPr marR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5" y="7876659"/>
            <a:ext cx="6496050" cy="15525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83945" y="2778494"/>
            <a:ext cx="4962964" cy="3800872"/>
            <a:chOff x="1478280" y="2366009"/>
            <a:chExt cx="4038600" cy="28232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280" y="2366009"/>
              <a:ext cx="3764316" cy="282323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478280" y="4175449"/>
              <a:ext cx="40386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Kubernetes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30440" y="2991599"/>
            <a:ext cx="3199756" cy="3319971"/>
            <a:chOff x="6770070" y="3064971"/>
            <a:chExt cx="2607292" cy="286505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680" y="3064971"/>
              <a:ext cx="2539682" cy="226031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770070" y="5273436"/>
              <a:ext cx="260713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Mesos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650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599" y="-158608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Docker @ EMC Federation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39798" y="1642962"/>
            <a:ext cx="11628122" cy="1468716"/>
            <a:chOff x="939798" y="1642962"/>
            <a:chExt cx="11628122" cy="1468716"/>
          </a:xfrm>
        </p:grpSpPr>
        <p:sp>
          <p:nvSpPr>
            <p:cNvPr id="3" name="TextBox 2"/>
            <p:cNvSpPr txBox="1"/>
            <p:nvPr/>
          </p:nvSpPr>
          <p:spPr>
            <a:xfrm>
              <a:off x="5702297" y="1901090"/>
              <a:ext cx="6865623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Diego Droplet Execution Engine</a:t>
              </a:r>
              <a:endPara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1026" name="Picture 2" descr="http://cloudcomputing.info/en/files/2013/08/pivotal-logo1-resized-6001-500x11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1642962"/>
              <a:ext cx="4762500" cy="109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590800" y="3352052"/>
            <a:ext cx="10158094" cy="1786535"/>
            <a:chOff x="1706880" y="4237076"/>
            <a:chExt cx="10158094" cy="1786535"/>
          </a:xfrm>
        </p:grpSpPr>
        <p:pic>
          <p:nvPicPr>
            <p:cNvPr id="1028" name="Picture 4" descr="http://www.newsfactor.com/images/super/larger-14-EMC-ECS-VIPR2-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880" y="4237076"/>
              <a:ext cx="3653155" cy="178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516879" y="4802048"/>
              <a:ext cx="634809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EMC Elastic Cloud Storage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63599" y="5548182"/>
            <a:ext cx="9423402" cy="1983367"/>
            <a:chOff x="939798" y="5891531"/>
            <a:chExt cx="9423402" cy="1983367"/>
          </a:xfrm>
        </p:grpSpPr>
        <p:pic>
          <p:nvPicPr>
            <p:cNvPr id="1030" name="Picture 6" descr="http://wikibon.org/blog/wp-content/uploads/2011/01/VNX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5891531"/>
              <a:ext cx="3956050" cy="198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632960" y="6211571"/>
              <a:ext cx="573024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VNXe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C4 architecture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53597" y="7120880"/>
            <a:ext cx="7911941" cy="2113503"/>
            <a:chOff x="1632425" y="7322352"/>
            <a:chExt cx="7911941" cy="2113503"/>
          </a:xfrm>
        </p:grpSpPr>
        <p:pic>
          <p:nvPicPr>
            <p:cNvPr id="1032" name="Picture 8" descr="http://devnull.typepad.com/.a/6a00e551c39e1c883401b8d072d035970c-pi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425" y="7322352"/>
              <a:ext cx="3377246" cy="2113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712966" y="8049630"/>
              <a:ext cx="48314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Automation Integration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55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78838" y="439002"/>
            <a:ext cx="11628122" cy="1468716"/>
            <a:chOff x="939798" y="1642962"/>
            <a:chExt cx="11628122" cy="1468716"/>
          </a:xfrm>
        </p:grpSpPr>
        <p:sp>
          <p:nvSpPr>
            <p:cNvPr id="7" name="TextBox 6"/>
            <p:cNvSpPr txBox="1"/>
            <p:nvPr/>
          </p:nvSpPr>
          <p:spPr>
            <a:xfrm>
              <a:off x="5702297" y="1901090"/>
              <a:ext cx="6865623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R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Diego Droplet Execution Engine</a:t>
              </a:r>
              <a:endPara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8" name="Picture 2" descr="http://cloudcomputing.info/en/files/2013/08/pivotal-logo1-resized-6001-500x11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1642962"/>
              <a:ext cx="4762500" cy="109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042" y="2053312"/>
            <a:ext cx="8489953" cy="505106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19200" y="2566491"/>
            <a:ext cx="10988040" cy="6761917"/>
            <a:chOff x="1219200" y="2566491"/>
            <a:chExt cx="10988040" cy="6761917"/>
          </a:xfrm>
        </p:grpSpPr>
        <p:grpSp>
          <p:nvGrpSpPr>
            <p:cNvPr id="15" name="Group 14"/>
            <p:cNvGrpSpPr/>
            <p:nvPr/>
          </p:nvGrpSpPr>
          <p:grpSpPr>
            <a:xfrm>
              <a:off x="1219200" y="2566491"/>
              <a:ext cx="10988040" cy="5583833"/>
              <a:chOff x="1234440" y="3069411"/>
              <a:chExt cx="10988040" cy="558383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4440" y="3069411"/>
                <a:ext cx="10633159" cy="424624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234440" y="7996654"/>
                <a:ext cx="10988040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The container can be Docker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Warden, or whatever *</a:t>
                </a: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011680" y="8487152"/>
              <a:ext cx="9555480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* Because of Warden’s tight integration into CF it does continue to have diagnostic abilities that Docker doesn’t possess</a:t>
              </a:r>
              <a:r>
                <a:rPr kumimoji="0" lang="en-US" sz="2400" b="0" i="0" u="none" strike="noStrike" cap="none" spc="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at this point.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292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43000" y="319292"/>
            <a:ext cx="10158094" cy="1786535"/>
            <a:chOff x="1706880" y="4237076"/>
            <a:chExt cx="10158094" cy="1786535"/>
          </a:xfrm>
        </p:grpSpPr>
        <p:pic>
          <p:nvPicPr>
            <p:cNvPr id="4" name="Picture 4" descr="http://www.newsfactor.com/images/super/larger-14-EMC-ECS-VIPR2-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880" y="4237076"/>
              <a:ext cx="3653155" cy="178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516879" y="4802048"/>
              <a:ext cx="634809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EMC Elastic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Cloud Storage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5" y="2294254"/>
            <a:ext cx="12387107" cy="707834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44037" y="2294254"/>
            <a:ext cx="12036010" cy="7244453"/>
            <a:chOff x="387825" y="2294254"/>
            <a:chExt cx="12036010" cy="72444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825" y="2294254"/>
              <a:ext cx="12036010" cy="596582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02920" y="8328119"/>
              <a:ext cx="11920915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chemeClr val="tx1"/>
                  </a:solidFill>
                </a:rPr>
                <a:t>Block, Object, and HDFS on commodity hardware managed by EMC ViPR, Apache </a:t>
              </a:r>
              <a:r>
                <a:rPr lang="en-US" dirty="0" err="1" smtClean="0">
                  <a:solidFill>
                    <a:schemeClr val="tx1"/>
                  </a:solidFill>
                </a:rPr>
                <a:t>ZooKeeper</a:t>
              </a:r>
              <a:r>
                <a:rPr lang="en-US" dirty="0" smtClean="0">
                  <a:solidFill>
                    <a:schemeClr val="tx1"/>
                  </a:solidFill>
                </a:rPr>
                <a:t>,  and Docker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102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54199" y="214182"/>
            <a:ext cx="9423402" cy="1983367"/>
            <a:chOff x="939798" y="5891531"/>
            <a:chExt cx="9423402" cy="1983367"/>
          </a:xfrm>
        </p:grpSpPr>
        <p:pic>
          <p:nvPicPr>
            <p:cNvPr id="4" name="Picture 6" descr="http://wikibon.org/blog/wp-content/uploads/2011/01/VNX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5891531"/>
              <a:ext cx="3956050" cy="198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632960" y="6211571"/>
              <a:ext cx="573024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VNXe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C4 architecture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324644" y="1765265"/>
            <a:ext cx="11744010" cy="4675386"/>
            <a:chOff x="-1849121" y="1923740"/>
            <a:chExt cx="11744010" cy="4675386"/>
          </a:xfrm>
        </p:grpSpPr>
        <p:sp>
          <p:nvSpPr>
            <p:cNvPr id="8" name="TextBox 7"/>
            <p:cNvSpPr txBox="1"/>
            <p:nvPr/>
          </p:nvSpPr>
          <p:spPr>
            <a:xfrm>
              <a:off x="-1849121" y="1923740"/>
              <a:ext cx="942340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Innovate rapidly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676" y="2930477"/>
              <a:ext cx="672909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Maintain fanatical quality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99833" y="3937214"/>
              <a:ext cx="86950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Portability of new code between platforms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7676" y="4943951"/>
              <a:ext cx="672909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Hardware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independence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501968" y="5942536"/>
              <a:ext cx="672909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Keep price low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280160" y="7158023"/>
            <a:ext cx="99974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Monolithic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OS? – 5 </a:t>
            </a:r>
            <a:r>
              <a:rPr kumimoji="0" lang="en-US" sz="36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noncompressable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years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0160" y="7844617"/>
            <a:ext cx="99974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VM host? – performance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concerns for RTOS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0159" y="8500434"/>
            <a:ext cx="999744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1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Containers are the answer – enter CSX!</a:t>
            </a:r>
            <a:endParaRPr kumimoji="0" lang="en-US" sz="4000" b="1" i="1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24645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0" y="1249680"/>
            <a:ext cx="13004800" cy="8061960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111227" y="2422061"/>
            <a:ext cx="4744560" cy="5688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45" name="image32.png" descr="\\psf\Home\Desktop\Picture3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1295" y="2888479"/>
            <a:ext cx="5019439" cy="1638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33.png" descr="\\psf\Home\Desktop\Picture3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057" y="1479749"/>
            <a:ext cx="6553879" cy="319024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xfrm>
            <a:off x="650239" y="-178604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 lvl="0">
              <a:defRPr sz="1800"/>
            </a:pPr>
            <a:r>
              <a:rPr lang="en-US" sz="3800" dirty="0" smtClean="0">
                <a:solidFill>
                  <a:schemeClr val="tx1"/>
                </a:solidFill>
              </a:rPr>
              <a:t>And a thriving ecosystem . . .</a:t>
            </a:r>
            <a:endParaRPr sz="3800" dirty="0">
              <a:solidFill>
                <a:schemeClr val="tx1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704342" y="4146862"/>
            <a:ext cx="2046844" cy="204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4F81BD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49" name="image34.png" descr="\\psf\Home\Desktop\Picture2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799" y="6451706"/>
            <a:ext cx="4611989" cy="2184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35.png" descr="\\psf\Home\Desktop\Picture2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6174" y="4838763"/>
            <a:ext cx="4447276" cy="155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36.png" descr="\\psf\Home\Desktop\Picture30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32019" y="1477579"/>
            <a:ext cx="5314190" cy="1465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37.png" descr="\\psf\Home\Desktop\Picture3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75837" y="4430219"/>
            <a:ext cx="4230547" cy="1031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38.png" descr="\\psf\Home\Desktop\Picture3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16083" y="5420549"/>
            <a:ext cx="4594651" cy="1135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39.png" descr="\\psf\Home\Desktop\Picture3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551537" y="6461460"/>
            <a:ext cx="6363157" cy="1109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40.png" descr="\\psf\Home\Desktop\Picture35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51537" y="7533757"/>
            <a:ext cx="6267797" cy="1352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41.png" descr="\\psf\Home\Desktop\Graphic Tank\vector_v-trans-01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935881" y="4427763"/>
            <a:ext cx="1567637" cy="1315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54199" y="214182"/>
            <a:ext cx="9423402" cy="1983367"/>
            <a:chOff x="939798" y="5891531"/>
            <a:chExt cx="9423402" cy="1983367"/>
          </a:xfrm>
        </p:grpSpPr>
        <p:pic>
          <p:nvPicPr>
            <p:cNvPr id="4" name="Picture 6" descr="http://wikibon.org/blog/wp-content/uploads/2011/01/VNX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98" y="5891531"/>
              <a:ext cx="3956050" cy="1983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632960" y="6211571"/>
              <a:ext cx="573024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VNXe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C4 architecture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96" y="1398911"/>
            <a:ext cx="9404105" cy="7866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99" y="5273040"/>
            <a:ext cx="9224674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534" y="1998934"/>
            <a:ext cx="2045785" cy="34417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21" y="2037451"/>
            <a:ext cx="2100852" cy="34048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11" y="2037451"/>
            <a:ext cx="2086013" cy="35082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62" y="2034480"/>
            <a:ext cx="2184280" cy="34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69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40237" y="262880"/>
            <a:ext cx="7911941" cy="2113503"/>
            <a:chOff x="1632425" y="7322352"/>
            <a:chExt cx="7911941" cy="2113503"/>
          </a:xfrm>
        </p:grpSpPr>
        <p:pic>
          <p:nvPicPr>
            <p:cNvPr id="4" name="Picture 8" descr="http://devnull.typepad.com/.a/6a00e551c39e1c883401b8d072d035970c-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425" y="7322352"/>
              <a:ext cx="3377246" cy="2113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712966" y="8049630"/>
              <a:ext cx="48314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Automation Integration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88424" y="2680334"/>
            <a:ext cx="10326336" cy="5514682"/>
            <a:chOff x="1088424" y="2680334"/>
            <a:chExt cx="10326336" cy="55146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344" y="2680334"/>
              <a:ext cx="8820867" cy="34461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88424" y="6430430"/>
              <a:ext cx="10326336" cy="1764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Delivering the best of both worlds:</a:t>
              </a: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dirty="0" smtClean="0"/>
                <a:t>Isolated and secure workloads via VMs (pets)</a:t>
              </a:r>
            </a:p>
            <a:p>
              <a:pPr marL="571500" marR="0" indent="-57150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Lightweight</a:t>
              </a:r>
              <a:r>
                <a:rPr kumimoji="0" lang="en-US" sz="3600" b="0" i="0" u="none" strike="noStrike" cap="none" spc="0" normalizeH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apps via Docker (cattle)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99467" y="8433054"/>
            <a:ext cx="1029585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PROJECT FARGO – </a:t>
            </a:r>
            <a:r>
              <a:rPr kumimoji="0" lang="en-US" sz="4800" b="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VDI.next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3269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39" y="447476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Other Docker/Container projects @ EMC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://emcplus.typepad.com/.a/6a0168e71ada4c970c017c35bfa2ca970b-p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13" y="2890593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14" y="5563244"/>
            <a:ext cx="6688782" cy="25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5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70" y="3348936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Questions?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14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Google is “all in” for containers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24" y="2608315"/>
            <a:ext cx="3764316" cy="282323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559140" y="3577973"/>
            <a:ext cx="2301240" cy="883920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2360" y="3301087"/>
            <a:ext cx="449580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Launches 2 billion (with a </a:t>
            </a:r>
            <a:r>
              <a:rPr kumimoji="0" lang="en-US" sz="3600" b="0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B) containers a week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5140" y="5297394"/>
            <a:ext cx="9494520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That means that every second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of every hour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smtClean="0">
                <a:solidFill>
                  <a:schemeClr val="accent1"/>
                </a:solidFill>
              </a:rPr>
              <a:t>	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every day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accent1"/>
              </a:solidFill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Google launches 3,300 containers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4824" y="8302486"/>
            <a:ext cx="1188485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1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Almost 1,000,000 </a:t>
            </a:r>
            <a:r>
              <a:rPr kumimoji="0" lang="en-US" sz="3600" b="1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containers</a:t>
            </a:r>
            <a:r>
              <a:rPr kumimoji="0" lang="en-US" sz="3600" b="1" i="1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launched </a:t>
            </a:r>
            <a:r>
              <a:rPr kumimoji="0" lang="en-US" sz="3600" b="1" i="1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since I started talking</a:t>
            </a:r>
            <a:endParaRPr kumimoji="0" lang="en-US" sz="3600" b="1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4756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16" y="3296182"/>
            <a:ext cx="11704322" cy="2144888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 little history . . 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38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2225040"/>
            <a:ext cx="12079605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08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arly US rocket and space launch failures and explos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982" end="282218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399" y="3488909"/>
            <a:ext cx="1117600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“In 1963 . . . Atlas rockets were blowing up everyday at Cape Canaveral.  It looked like a quick way to have a short career”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Jim Lovell, Apollo 13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2423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8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843</Words>
  <Application>Microsoft Macintosh PowerPoint</Application>
  <PresentationFormat>Custom</PresentationFormat>
  <Paragraphs>127</Paragraphs>
  <Slides>53</Slides>
  <Notes>0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Avenir Roman</vt:lpstr>
      <vt:lpstr>Calibri</vt:lpstr>
      <vt:lpstr>Helvetica Light</vt:lpstr>
      <vt:lpstr>Impact</vt:lpstr>
      <vt:lpstr>Wingdings</vt:lpstr>
      <vt:lpstr>Arial</vt:lpstr>
      <vt:lpstr>Black</vt:lpstr>
      <vt:lpstr>Docker @ EMC</vt:lpstr>
      <vt:lpstr>What is Docker?</vt:lpstr>
      <vt:lpstr>In just 20 months . . </vt:lpstr>
      <vt:lpstr>A small subset of users . . .</vt:lpstr>
      <vt:lpstr>And a thriving ecosystem . . .</vt:lpstr>
      <vt:lpstr>Google is “all in” for containers</vt:lpstr>
      <vt:lpstr>A little history . . . </vt:lpstr>
      <vt:lpstr>PowerPoint Presentation</vt:lpstr>
      <vt:lpstr>PowerPoint Presentation</vt:lpstr>
      <vt:lpstr>5 years later . . . </vt:lpstr>
      <vt:lpstr>PowerPoint Presentation</vt:lpstr>
      <vt:lpstr>Neil Armstrong said "even at 99.999% perfect (the legendary five 9's strived for in quality control) there would have been thousands of failures. But there were not. There were not even hundreds of failures, there were a few tens of failures on each flight. That meant the vehicles were essentially perfectly assembled."</vt:lpstr>
      <vt:lpstr>What happened between 1963 and 1968 to make such an incredible impact?</vt:lpstr>
      <vt:lpstr>PowerPoint Presentation</vt:lpstr>
      <vt:lpstr>PowerPoint Presentation</vt:lpstr>
      <vt:lpstr>DevOps is hard</vt:lpstr>
      <vt:lpstr>Typical development cycle</vt:lpstr>
      <vt:lpstr>Where does Docker fit?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Behind the curtains . . . </vt:lpstr>
      <vt:lpstr>Docker containers</vt:lpstr>
      <vt:lpstr>Dockerfiles</vt:lpstr>
      <vt:lpstr>If we run the same Dockerfile we are running the same container with the same app!</vt:lpstr>
      <vt:lpstr>Docker vs VMs</vt:lpstr>
      <vt:lpstr>Docker Weaknesses?</vt:lpstr>
      <vt:lpstr>PowerPoint Presentation</vt:lpstr>
      <vt:lpstr>PowerPoint Presentation</vt:lpstr>
      <vt:lpstr>PowerPoint Presentation</vt:lpstr>
      <vt:lpstr>PowerPoint Presentation</vt:lpstr>
      <vt:lpstr>Docker @ EMC Federation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Docker/Container projects @ EMC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@ EMC</dc:title>
  <dc:creator>rich</dc:creator>
  <cp:lastModifiedBy>Rich Barlow</cp:lastModifiedBy>
  <cp:revision>65</cp:revision>
  <dcterms:modified xsi:type="dcterms:W3CDTF">2015-12-14T15:16:02Z</dcterms:modified>
</cp:coreProperties>
</file>